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8" r:id="rId5"/>
    <p:sldId id="268" r:id="rId6"/>
    <p:sldId id="269" r:id="rId7"/>
    <p:sldId id="270" r:id="rId8"/>
    <p:sldId id="278" r:id="rId9"/>
    <p:sldId id="279" r:id="rId10"/>
    <p:sldId id="280" r:id="rId11"/>
    <p:sldId id="281" r:id="rId12"/>
    <p:sldId id="282" r:id="rId13"/>
    <p:sldId id="283" r:id="rId14"/>
    <p:sldId id="271" r:id="rId15"/>
    <p:sldId id="274" r:id="rId16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E7E6E6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7949" autoAdjust="0"/>
  </p:normalViewPr>
  <p:slideViewPr>
    <p:cSldViewPr snapToGrid="0" showGuides="1">
      <p:cViewPr varScale="1">
        <p:scale>
          <a:sx n="115" d="100"/>
          <a:sy n="115" d="100"/>
        </p:scale>
        <p:origin x="372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09/03/2022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09/03/2022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9157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5681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462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1480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8033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833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orme libre 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0" name="Forme libre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noProof="0" dirty="0"/>
              </a:p>
            </p:txBody>
          </p:sp>
        </p:grpSp>
      </p:grp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orme libre 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5" name="Forme libre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" name="Forme libre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orme libre 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2" name="Forme libre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3" name="Forme libre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orme libre 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3" name="Forme libre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4" name="Forme libre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e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orme libre 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" name="Forme libre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8" name="Forme libre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09/03/2022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fr.wikipedia.org/wiki/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hyperlink" Target="https://fr.wikipedia.org/wiki/JavaScript" TargetMode="External"/><Relationship Id="rId4" Type="http://schemas.openxmlformats.org/officeDocument/2006/relationships/hyperlink" Target="https://fr.wikipedia.org/wiki/Feuilles_de_style_en_cascade" TargetMode="External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7273" y="2173288"/>
            <a:ext cx="5913060" cy="2090808"/>
          </a:xfrm>
        </p:spPr>
        <p:txBody>
          <a:bodyPr rtlCol="0"/>
          <a:lstStyle/>
          <a:p>
            <a:pPr rtl="0"/>
            <a:r>
              <a:rPr lang="fr-FR" dirty="0" smtClean="0"/>
              <a:t>Développement Front-End</a:t>
            </a:r>
            <a:br>
              <a:rPr lang="fr-FR" dirty="0" smtClean="0"/>
            </a:br>
            <a:r>
              <a:rPr lang="fr-FR" dirty="0" smtClean="0"/>
              <a:t>back-end</a:t>
            </a:r>
            <a:endParaRPr lang="fr-FR" dirty="0"/>
          </a:p>
        </p:txBody>
      </p:sp>
      <p:pic>
        <p:nvPicPr>
          <p:cNvPr id="4" name="Espace réservé pour une image 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6" r="7726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9762067" y="160867"/>
            <a:ext cx="2142066" cy="1109133"/>
          </a:xfrm>
          <a:prstGeom prst="rect">
            <a:avLst/>
          </a:prstGeom>
          <a:ln>
            <a:solidFill>
              <a:srgbClr val="2C5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10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390699" y="6035040"/>
            <a:ext cx="1280160" cy="689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5578" y="476361"/>
            <a:ext cx="7046422" cy="2308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4056611" y="174156"/>
            <a:ext cx="3366653" cy="947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500" dirty="0" err="1" smtClean="0"/>
              <a:t>Frameworks</a:t>
            </a:r>
            <a:endParaRPr lang="fr-FR" sz="3500" dirty="0"/>
          </a:p>
        </p:txBody>
      </p:sp>
      <p:sp>
        <p:nvSpPr>
          <p:cNvPr id="15" name="Rectangle 14"/>
          <p:cNvSpPr/>
          <p:nvPr/>
        </p:nvSpPr>
        <p:spPr>
          <a:xfrm>
            <a:off x="12047418" y="2726575"/>
            <a:ext cx="144582" cy="3450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515938" y="1424012"/>
            <a:ext cx="11531480" cy="1220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/>
          </a:p>
          <a:p>
            <a:pPr algn="ctr"/>
            <a:r>
              <a:rPr lang="fr-FR" dirty="0" smtClean="0"/>
              <a:t> </a:t>
            </a:r>
            <a:r>
              <a:rPr lang="fr-FR" dirty="0"/>
              <a:t>Pour rendre </a:t>
            </a:r>
            <a:r>
              <a:rPr lang="fr-FR" dirty="0" smtClean="0"/>
              <a:t>les </a:t>
            </a:r>
            <a:r>
              <a:rPr lang="fr-FR" dirty="0"/>
              <a:t>langages de programmation encore plus pratiques, les développeurs vont les améliorer en utilisant des </a:t>
            </a:r>
            <a:r>
              <a:rPr lang="fr-FR" dirty="0" err="1"/>
              <a:t>frameworks</a:t>
            </a:r>
            <a:r>
              <a:rPr lang="fr-FR" dirty="0"/>
              <a:t>. </a:t>
            </a:r>
            <a:r>
              <a:rPr lang="fr-FR" dirty="0" smtClean="0"/>
              <a:t>Ils servent à simplifier le code grâce à une meilleure structuration et permettent par conséquent une maintenance simplifiée.</a:t>
            </a:r>
            <a:br>
              <a:rPr lang="fr-FR" dirty="0" smtClean="0"/>
            </a:b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59388" y="2784764"/>
            <a:ext cx="6860321" cy="394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Pourquoi utiliser un frame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191" y="2987242"/>
            <a:ext cx="3535276" cy="353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 structure sur Symfony | Grafik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2740343"/>
            <a:ext cx="7162798" cy="402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37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Comparaison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303503"/>
            <a:ext cx="3445566" cy="2504663"/>
          </a:xfrm>
        </p:spPr>
        <p:txBody>
          <a:bodyPr rtlCol="0">
            <a:normAutofit/>
          </a:bodyPr>
          <a:lstStyle/>
          <a:p>
            <a:r>
              <a:rPr lang="fr-FR" dirty="0"/>
              <a:t>Le développeur </a:t>
            </a:r>
            <a:r>
              <a:rPr lang="fr-FR" b="1" dirty="0"/>
              <a:t>front end</a:t>
            </a:r>
            <a:r>
              <a:rPr lang="fr-FR" dirty="0"/>
              <a:t> travaille sur tout ce qui est visible pour l'utilisateur</a:t>
            </a:r>
            <a:r>
              <a:rPr lang="fr-FR" dirty="0" smtClean="0"/>
              <a:t>.</a:t>
            </a:r>
            <a:br>
              <a:rPr lang="fr-FR" dirty="0" smtClean="0"/>
            </a:br>
            <a:r>
              <a:rPr lang="fr-FR" dirty="0" smtClean="0"/>
              <a:t> </a:t>
            </a:r>
            <a:r>
              <a:rPr lang="fr-FR" dirty="0"/>
              <a:t>Il intervient donc sur la partie de l'application ou du site web avec laquelle les internautes sont en </a:t>
            </a:r>
            <a:r>
              <a:rPr lang="fr-FR" dirty="0" smtClean="0"/>
              <a:t>contact.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C'est-à-dire </a:t>
            </a:r>
            <a:r>
              <a:rPr lang="fr-FR" dirty="0"/>
              <a:t>tout ce qui se rapporte à l'interface graphique et à l'ergonomie du site ou de l'application.</a:t>
            </a:r>
            <a:endParaRPr lang="fr-FR" sz="1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11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1400" dirty="0" err="1"/>
              <a:t>Lorem</a:t>
            </a:r>
            <a:r>
              <a:rPr lang="fr-FR" sz="1400" dirty="0"/>
              <a:t> </a:t>
            </a:r>
            <a:r>
              <a:rPr lang="fr-FR" sz="1400" dirty="0" err="1"/>
              <a:t>ipsum</a:t>
            </a:r>
            <a:r>
              <a:rPr lang="fr-FR" sz="1400" dirty="0"/>
              <a:t> </a:t>
            </a:r>
            <a:r>
              <a:rPr lang="fr-FR" sz="1400" dirty="0" err="1"/>
              <a:t>dolor</a:t>
            </a:r>
            <a:r>
              <a:rPr lang="fr-FR" sz="1400" dirty="0"/>
              <a:t> </a:t>
            </a:r>
            <a:r>
              <a:rPr lang="fr-FR" sz="1400" dirty="0" err="1"/>
              <a:t>sit</a:t>
            </a:r>
            <a:r>
              <a:rPr lang="fr-FR" sz="1400" dirty="0"/>
              <a:t> </a:t>
            </a:r>
            <a:r>
              <a:rPr lang="fr-FR" sz="1400" dirty="0" err="1"/>
              <a:t>amet</a:t>
            </a:r>
            <a:r>
              <a:rPr lang="fr-FR" sz="1400" dirty="0"/>
              <a:t>, </a:t>
            </a:r>
            <a:r>
              <a:rPr lang="fr-FR" sz="1400" dirty="0" err="1"/>
              <a:t>consectetuer</a:t>
            </a:r>
            <a:r>
              <a:rPr lang="fr-FR" sz="1400" dirty="0"/>
              <a:t> </a:t>
            </a:r>
            <a:r>
              <a:rPr lang="fr-FR" sz="1400" dirty="0" err="1"/>
              <a:t>adipiscing</a:t>
            </a:r>
            <a:r>
              <a:rPr lang="fr-FR" sz="1400" dirty="0"/>
              <a:t> </a:t>
            </a:r>
            <a:r>
              <a:rPr lang="fr-FR" sz="1400" dirty="0" err="1"/>
              <a:t>elit</a:t>
            </a:r>
            <a:r>
              <a:rPr lang="fr-FR" sz="1400" dirty="0"/>
              <a:t>. </a:t>
            </a:r>
            <a:r>
              <a:rPr lang="fr-FR" sz="1400" dirty="0" err="1"/>
              <a:t>Maecenas</a:t>
            </a:r>
            <a:r>
              <a:rPr lang="fr-FR" sz="1400" dirty="0"/>
              <a:t> </a:t>
            </a:r>
            <a:r>
              <a:rPr lang="fr-FR" sz="1400" dirty="0" err="1"/>
              <a:t>porttitor</a:t>
            </a:r>
            <a:r>
              <a:rPr lang="fr-FR" sz="1400" dirty="0"/>
              <a:t> </a:t>
            </a:r>
            <a:r>
              <a:rPr lang="fr-FR" sz="1400" dirty="0" err="1"/>
              <a:t>congue</a:t>
            </a:r>
            <a:r>
              <a:rPr lang="fr-FR" sz="1400" dirty="0"/>
              <a:t> massa. </a:t>
            </a:r>
            <a:r>
              <a:rPr lang="fr-FR" sz="1400" dirty="0" err="1"/>
              <a:t>Fusce</a:t>
            </a:r>
            <a:r>
              <a:rPr lang="fr-FR" sz="1400" dirty="0"/>
              <a:t> </a:t>
            </a:r>
            <a:r>
              <a:rPr lang="fr-FR" sz="1400" dirty="0" err="1"/>
              <a:t>posuere</a:t>
            </a:r>
            <a:r>
              <a:rPr lang="fr-FR" sz="1400" dirty="0"/>
              <a:t>, magna </a:t>
            </a:r>
            <a:r>
              <a:rPr lang="fr-FR" sz="1400" dirty="0" err="1"/>
              <a:t>sed</a:t>
            </a:r>
            <a:r>
              <a:rPr lang="fr-FR" sz="1400" dirty="0"/>
              <a:t> </a:t>
            </a:r>
            <a:r>
              <a:rPr lang="fr-FR" sz="1400" dirty="0" err="1"/>
              <a:t>pulvinar</a:t>
            </a:r>
            <a:r>
              <a:rPr lang="fr-FR" sz="1400" dirty="0"/>
              <a:t> </a:t>
            </a:r>
            <a:r>
              <a:rPr lang="fr-FR" sz="1400" dirty="0" err="1"/>
              <a:t>ultricies</a:t>
            </a:r>
            <a:r>
              <a:rPr lang="fr-FR" sz="1400" dirty="0"/>
              <a:t>, </a:t>
            </a:r>
            <a:r>
              <a:rPr lang="fr-FR" sz="1400" dirty="0" err="1"/>
              <a:t>purus</a:t>
            </a:r>
            <a:r>
              <a:rPr lang="fr-FR" sz="1400" dirty="0"/>
              <a:t> </a:t>
            </a:r>
            <a:r>
              <a:rPr lang="fr-FR" sz="1400" dirty="0" err="1"/>
              <a:t>lectus</a:t>
            </a:r>
            <a:r>
              <a:rPr lang="fr-FR" sz="1400" dirty="0"/>
              <a:t> </a:t>
            </a:r>
            <a:r>
              <a:rPr lang="fr-FR" sz="1400" dirty="0" err="1"/>
              <a:t>malesuada</a:t>
            </a:r>
            <a:r>
              <a:rPr lang="fr-FR" sz="1400" dirty="0"/>
              <a:t> libero, </a:t>
            </a:r>
            <a:r>
              <a:rPr lang="fr-FR" sz="1400" dirty="0" err="1"/>
              <a:t>sit</a:t>
            </a:r>
            <a:r>
              <a:rPr lang="fr-FR" sz="1400" dirty="0"/>
              <a:t> </a:t>
            </a:r>
            <a:r>
              <a:rPr lang="fr-FR" sz="1400" dirty="0" err="1"/>
              <a:t>amet</a:t>
            </a:r>
            <a:r>
              <a:rPr lang="fr-FR" sz="1400" dirty="0"/>
              <a:t> </a:t>
            </a:r>
            <a:r>
              <a:rPr lang="fr-FR" sz="1400" dirty="0" err="1"/>
              <a:t>commodo</a:t>
            </a:r>
            <a:r>
              <a:rPr lang="fr-FR" sz="1400" dirty="0"/>
              <a:t> magna </a:t>
            </a:r>
            <a:r>
              <a:rPr lang="fr-FR" sz="1400" dirty="0" err="1"/>
              <a:t>eros</a:t>
            </a:r>
            <a:r>
              <a:rPr lang="fr-FR" sz="1400" dirty="0"/>
              <a:t> </a:t>
            </a:r>
            <a:r>
              <a:rPr lang="fr-FR" sz="1400" dirty="0" err="1"/>
              <a:t>quis</a:t>
            </a:r>
            <a:r>
              <a:rPr lang="fr-FR" sz="1400" dirty="0"/>
              <a:t> </a:t>
            </a:r>
            <a:r>
              <a:rPr lang="fr-FR" sz="1400" dirty="0" err="1" smtClean="0"/>
              <a:t>urna.Lorem</a:t>
            </a:r>
            <a:r>
              <a:rPr lang="fr-FR" sz="1400" dirty="0" smtClean="0"/>
              <a:t> </a:t>
            </a:r>
            <a:r>
              <a:rPr lang="fr-FR" sz="1400" dirty="0" err="1"/>
              <a:t>ipsum</a:t>
            </a:r>
            <a:r>
              <a:rPr lang="fr-FR" sz="1400" dirty="0"/>
              <a:t> </a:t>
            </a:r>
            <a:r>
              <a:rPr lang="fr-FR" sz="1400" dirty="0" err="1"/>
              <a:t>dolor</a:t>
            </a:r>
            <a:r>
              <a:rPr lang="fr-FR" sz="1400" dirty="0"/>
              <a:t> </a:t>
            </a:r>
            <a:r>
              <a:rPr lang="fr-FR" sz="1400" dirty="0" err="1"/>
              <a:t>sit</a:t>
            </a:r>
            <a:r>
              <a:rPr lang="fr-FR" sz="1400" dirty="0"/>
              <a:t> </a:t>
            </a:r>
            <a:r>
              <a:rPr lang="fr-FR" sz="1400" dirty="0" err="1"/>
              <a:t>amet</a:t>
            </a:r>
            <a:r>
              <a:rPr lang="fr-FR" sz="1400" dirty="0"/>
              <a:t>, </a:t>
            </a:r>
            <a:r>
              <a:rPr lang="fr-FR" sz="1400" dirty="0" err="1"/>
              <a:t>consectetuer</a:t>
            </a:r>
            <a:r>
              <a:rPr lang="fr-FR" sz="1400" dirty="0"/>
              <a:t> </a:t>
            </a:r>
            <a:r>
              <a:rPr lang="fr-FR" sz="1400" dirty="0" err="1"/>
              <a:t>adipiscing</a:t>
            </a:r>
            <a:r>
              <a:rPr lang="fr-FR" sz="1400" dirty="0"/>
              <a:t> </a:t>
            </a:r>
            <a:r>
              <a:rPr lang="fr-FR" sz="1400" dirty="0" err="1"/>
              <a:t>elit</a:t>
            </a:r>
            <a:r>
              <a:rPr lang="fr-FR" sz="1400" dirty="0"/>
              <a:t>. </a:t>
            </a:r>
            <a:r>
              <a:rPr lang="fr-FR" sz="1400" dirty="0" err="1"/>
              <a:t>Maecenas</a:t>
            </a:r>
            <a:r>
              <a:rPr lang="fr-FR" sz="1400" dirty="0"/>
              <a:t> </a:t>
            </a:r>
            <a:r>
              <a:rPr lang="fr-FR" sz="1400" dirty="0" err="1"/>
              <a:t>porttitor</a:t>
            </a:r>
            <a:r>
              <a:rPr lang="fr-FR" sz="1400" dirty="0"/>
              <a:t> </a:t>
            </a:r>
            <a:r>
              <a:rPr lang="fr-FR" sz="1400" dirty="0" err="1"/>
              <a:t>congue</a:t>
            </a:r>
            <a:r>
              <a:rPr lang="fr-FR" sz="1400" dirty="0"/>
              <a:t> massa. </a:t>
            </a:r>
            <a:r>
              <a:rPr lang="fr-FR" sz="1400" dirty="0" err="1"/>
              <a:t>Fusce</a:t>
            </a:r>
            <a:r>
              <a:rPr lang="fr-FR" sz="1400" dirty="0"/>
              <a:t> </a:t>
            </a:r>
            <a:r>
              <a:rPr lang="fr-FR" sz="1400" dirty="0" err="1"/>
              <a:t>posuere</a:t>
            </a:r>
            <a:r>
              <a:rPr lang="fr-FR" sz="1400" dirty="0"/>
              <a:t>, magna </a:t>
            </a:r>
            <a:r>
              <a:rPr lang="fr-FR" sz="1400" dirty="0" err="1"/>
              <a:t>sed</a:t>
            </a:r>
            <a:r>
              <a:rPr lang="fr-FR" sz="1400" dirty="0"/>
              <a:t> </a:t>
            </a:r>
            <a:r>
              <a:rPr lang="fr-FR" sz="1400" dirty="0" err="1"/>
              <a:t>pulvinar</a:t>
            </a:r>
            <a:r>
              <a:rPr lang="fr-FR" sz="1400" dirty="0"/>
              <a:t> </a:t>
            </a:r>
            <a:r>
              <a:rPr lang="fr-FR" sz="1400" dirty="0" err="1"/>
              <a:t>ultricies</a:t>
            </a:r>
            <a:r>
              <a:rPr lang="fr-FR" sz="1400" dirty="0"/>
              <a:t>, </a:t>
            </a:r>
            <a:r>
              <a:rPr lang="fr-FR" sz="1400" dirty="0" err="1"/>
              <a:t>purus</a:t>
            </a:r>
            <a:r>
              <a:rPr lang="fr-FR" sz="1400" dirty="0"/>
              <a:t> </a:t>
            </a:r>
            <a:r>
              <a:rPr lang="fr-FR" sz="1400" dirty="0" err="1"/>
              <a:t>lectus</a:t>
            </a:r>
            <a:r>
              <a:rPr lang="fr-FR" sz="1400" dirty="0"/>
              <a:t> </a:t>
            </a:r>
            <a:r>
              <a:rPr lang="fr-FR" sz="1400" dirty="0" err="1"/>
              <a:t>malesuada</a:t>
            </a:r>
            <a:r>
              <a:rPr lang="fr-FR" sz="1400" dirty="0"/>
              <a:t> libero, </a:t>
            </a:r>
            <a:r>
              <a:rPr lang="fr-FR" sz="1400" dirty="0" err="1"/>
              <a:t>sit</a:t>
            </a:r>
            <a:r>
              <a:rPr lang="fr-FR" sz="1400" dirty="0"/>
              <a:t> </a:t>
            </a:r>
            <a:r>
              <a:rPr lang="fr-FR" sz="1400" dirty="0" err="1"/>
              <a:t>amet</a:t>
            </a:r>
            <a:r>
              <a:rPr lang="fr-FR" sz="1400" dirty="0"/>
              <a:t> </a:t>
            </a:r>
            <a:r>
              <a:rPr lang="fr-FR" sz="1400" dirty="0" err="1"/>
              <a:t>commodo</a:t>
            </a:r>
            <a:r>
              <a:rPr lang="fr-FR" sz="1400" dirty="0"/>
              <a:t> magna </a:t>
            </a:r>
            <a:r>
              <a:rPr lang="fr-FR" sz="1400" dirty="0" err="1"/>
              <a:t>eros</a:t>
            </a:r>
            <a:r>
              <a:rPr lang="fr-FR" sz="1400" dirty="0"/>
              <a:t> </a:t>
            </a:r>
            <a:r>
              <a:rPr lang="fr-FR" sz="1400" dirty="0" err="1"/>
              <a:t>quis</a:t>
            </a:r>
            <a:r>
              <a:rPr lang="fr-FR" sz="1400" dirty="0"/>
              <a:t> </a:t>
            </a:r>
            <a:r>
              <a:rPr lang="fr-FR" sz="1400" dirty="0" err="1"/>
              <a:t>urna</a:t>
            </a:r>
            <a:r>
              <a:rPr lang="fr-FR" sz="1400" dirty="0"/>
              <a:t>.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fr-FR" dirty="0" smtClean="0"/>
              <a:t>Front End</a:t>
            </a:r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70796" y="2723324"/>
            <a:ext cx="3445566" cy="495389"/>
          </a:xfrm>
        </p:spPr>
        <p:txBody>
          <a:bodyPr rtlCol="0"/>
          <a:lstStyle/>
          <a:p>
            <a:pPr rtl="0"/>
            <a:r>
              <a:rPr lang="fr-FR" dirty="0" smtClean="0"/>
              <a:t>Back End</a:t>
            </a:r>
            <a:endParaRPr lang="fr-FR" dirty="0"/>
          </a:p>
        </p:txBody>
      </p:sp>
      <p:pic>
        <p:nvPicPr>
          <p:cNvPr id="85" name="Espace réservé d’image 84" descr="Engrenage unique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pic>
        <p:nvPicPr>
          <p:cNvPr id="83" name="Espace réservé d’image 82" descr="Graphique à barres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343870" y="3187545"/>
            <a:ext cx="3672492" cy="2736577"/>
          </a:xfrm>
          <a:prstGeom prst="rect">
            <a:avLst/>
          </a:prstGeom>
          <a:solidFill>
            <a:srgbClr val="E7E6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 smtClean="0">
                <a:solidFill>
                  <a:schemeClr val="tx1"/>
                </a:solidFill>
              </a:rPr>
              <a:t>le Développeur </a:t>
            </a:r>
            <a:r>
              <a:rPr lang="fr-FR" sz="1600" b="1" dirty="0" smtClean="0">
                <a:solidFill>
                  <a:schemeClr val="tx1"/>
                </a:solidFill>
              </a:rPr>
              <a:t>Back</a:t>
            </a:r>
            <a:r>
              <a:rPr lang="fr-FR" sz="1600" dirty="0" smtClean="0">
                <a:solidFill>
                  <a:schemeClr val="tx1"/>
                </a:solidFill>
              </a:rPr>
              <a:t>-</a:t>
            </a:r>
            <a:r>
              <a:rPr lang="fr-FR" sz="1600" b="1" dirty="0" smtClean="0">
                <a:solidFill>
                  <a:schemeClr val="tx1"/>
                </a:solidFill>
              </a:rPr>
              <a:t>End</a:t>
            </a:r>
            <a:r>
              <a:rPr lang="fr-FR" sz="1600" dirty="0" smtClean="0">
                <a:solidFill>
                  <a:schemeClr val="tx1"/>
                </a:solidFill>
              </a:rPr>
              <a:t> ne s'occupe pas de l'aspect ergonomique du site mais de l'aspect technique et fonctionnel. Il a pour objectif de permettre à un site ou à une application de fonctionner. Il doit donc  mettre en place la </a:t>
            </a:r>
            <a:r>
              <a:rPr lang="fr-FR" sz="1600" b="1" dirty="0" smtClean="0">
                <a:solidFill>
                  <a:schemeClr val="tx1"/>
                </a:solidFill>
              </a:rPr>
              <a:t>programmation au niveau du serveur</a:t>
            </a:r>
            <a:r>
              <a:rPr lang="fr-FR" sz="1600" dirty="0" smtClean="0">
                <a:solidFill>
                  <a:schemeClr val="tx1"/>
                </a:solidFill>
              </a:rPr>
              <a:t>, pour exécuter les requêtes qui sont réalisées sur le site web par les internautes. 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1" name="Espace réservé pour une image  10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5" name="Imag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3637" y="1630018"/>
            <a:ext cx="4460233" cy="43800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19126" y="6084916"/>
            <a:ext cx="1471501" cy="7730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équipe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12</a:t>
            </a:fld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consectetuer</a:t>
            </a:r>
            <a:r>
              <a:rPr lang="fr-FR" dirty="0"/>
              <a:t> </a:t>
            </a:r>
            <a:r>
              <a:rPr lang="fr-FR" dirty="0" err="1" smtClean="0"/>
              <a:t>adpiscing</a:t>
            </a:r>
            <a:r>
              <a:rPr lang="fr-FR" dirty="0" smtClean="0"/>
              <a:t> </a:t>
            </a:r>
            <a:r>
              <a:rPr lang="fr-FR" dirty="0" err="1"/>
              <a:t>elit</a:t>
            </a:r>
            <a:r>
              <a:rPr lang="fr-FR" dirty="0"/>
              <a:t>. </a:t>
            </a:r>
            <a:r>
              <a:rPr lang="fr-FR" dirty="0" err="1"/>
              <a:t>Maecenas</a:t>
            </a:r>
            <a:r>
              <a:rPr lang="fr-FR" dirty="0"/>
              <a:t> </a:t>
            </a:r>
            <a:r>
              <a:rPr lang="fr-FR" dirty="0" err="1"/>
              <a:t>porttitor</a:t>
            </a:r>
            <a:r>
              <a:rPr lang="fr-FR" dirty="0"/>
              <a:t> </a:t>
            </a:r>
            <a:r>
              <a:rPr lang="fr-FR" dirty="0" err="1"/>
              <a:t>congue</a:t>
            </a:r>
            <a:r>
              <a:rPr lang="fr-FR" dirty="0"/>
              <a:t> massa. </a:t>
            </a:r>
            <a:r>
              <a:rPr lang="fr-FR" dirty="0" err="1"/>
              <a:t>Fusce</a:t>
            </a:r>
            <a:r>
              <a:rPr lang="fr-FR" dirty="0"/>
              <a:t> </a:t>
            </a:r>
            <a:r>
              <a:rPr lang="fr-FR" dirty="0" err="1"/>
              <a:t>posuere</a:t>
            </a:r>
            <a:r>
              <a:rPr lang="fr-FR" dirty="0"/>
              <a:t>, magna </a:t>
            </a:r>
            <a:r>
              <a:rPr lang="fr-FR" dirty="0" err="1"/>
              <a:t>sed</a:t>
            </a:r>
            <a:r>
              <a:rPr lang="fr-FR" dirty="0"/>
              <a:t> </a:t>
            </a:r>
            <a:r>
              <a:rPr lang="fr-FR" dirty="0" err="1"/>
              <a:t>pulvinar</a:t>
            </a:r>
            <a:r>
              <a:rPr lang="fr-FR" dirty="0"/>
              <a:t> </a:t>
            </a:r>
            <a:r>
              <a:rPr lang="fr-FR" dirty="0" err="1"/>
              <a:t>ultricies</a:t>
            </a:r>
            <a:r>
              <a:rPr lang="fr-FR" dirty="0"/>
              <a:t>, </a:t>
            </a:r>
            <a:r>
              <a:rPr lang="fr-FR" dirty="0" err="1"/>
              <a:t>purus</a:t>
            </a:r>
            <a:r>
              <a:rPr lang="fr-FR" dirty="0"/>
              <a:t> </a:t>
            </a:r>
            <a:r>
              <a:rPr lang="fr-FR" dirty="0" err="1"/>
              <a:t>lectus</a:t>
            </a:r>
            <a:r>
              <a:rPr lang="fr-FR" dirty="0"/>
              <a:t> </a:t>
            </a:r>
            <a:r>
              <a:rPr lang="fr-FR" dirty="0" err="1"/>
              <a:t>malesuada</a:t>
            </a:r>
            <a:r>
              <a:rPr lang="fr-FR" dirty="0"/>
              <a:t> libero,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magna </a:t>
            </a:r>
            <a:r>
              <a:rPr lang="fr-FR" dirty="0" err="1"/>
              <a:t>eros</a:t>
            </a:r>
            <a:r>
              <a:rPr lang="fr-FR" dirty="0"/>
              <a:t>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urna</a:t>
            </a:r>
            <a:r>
              <a:rPr lang="fr-FR" dirty="0"/>
              <a:t>.</a:t>
            </a:r>
          </a:p>
          <a:p>
            <a:pPr rtl="0"/>
            <a:endParaRPr lang="fr-FR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 rtlCol="0"/>
          <a:lstStyle/>
          <a:p>
            <a:pPr rtl="0"/>
            <a:r>
              <a:rPr lang="fr-FR" dirty="0"/>
              <a:t>David </a:t>
            </a:r>
            <a:r>
              <a:rPr lang="fr-FR" dirty="0" err="1" smtClean="0"/>
              <a:t>Beauliu</a:t>
            </a:r>
            <a:endParaRPr lang="fr-FR" dirty="0"/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Pierre</a:t>
            </a:r>
            <a:endParaRPr lang="fr-FR" dirty="0"/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Rectangle 4"/>
          <p:cNvSpPr/>
          <p:nvPr/>
        </p:nvSpPr>
        <p:spPr>
          <a:xfrm>
            <a:off x="266007" y="1166957"/>
            <a:ext cx="3111846" cy="5566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6" name="Espace réservé du contenu 15"/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8686800" y="0"/>
            <a:ext cx="35052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space réservé du contenu 19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2" name="Espace réservé du contenu 21"/>
          <p:cNvSpPr>
            <a:spLocks noGrp="1"/>
          </p:cNvSpPr>
          <p:nvPr>
            <p:ph idx="18"/>
          </p:nvPr>
        </p:nvSpPr>
        <p:spPr>
          <a:xfrm>
            <a:off x="3371606" y="4199207"/>
            <a:ext cx="2594952" cy="1602103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26" name="Espace réservé pour une image  25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1" b="16851"/>
          <a:stretch>
            <a:fillRect/>
          </a:stretch>
        </p:blipFill>
        <p:spPr/>
      </p:pic>
      <p:pic>
        <p:nvPicPr>
          <p:cNvPr id="27" name="Espace réservé pour une image  26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0" r="21850"/>
          <a:stretch>
            <a:fillRect/>
          </a:stretch>
        </p:blipFill>
        <p:spPr/>
      </p:pic>
      <p:sp>
        <p:nvSpPr>
          <p:cNvPr id="28" name="Espace réservé du contenu 27"/>
          <p:cNvSpPr>
            <a:spLocks noGrp="1"/>
          </p:cNvSpPr>
          <p:nvPr>
            <p:ph idx="19"/>
          </p:nvPr>
        </p:nvSpPr>
        <p:spPr>
          <a:xfrm>
            <a:off x="3113159" y="3539268"/>
            <a:ext cx="2588705" cy="495389"/>
          </a:xfrm>
        </p:spPr>
        <p:txBody>
          <a:bodyPr/>
          <a:lstStyle/>
          <a:p>
            <a:r>
              <a:rPr lang="fr-FR" dirty="0" err="1" smtClean="0"/>
              <a:t>gwen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42" y="182563"/>
            <a:ext cx="12034058" cy="940181"/>
          </a:xfrm>
        </p:spPr>
        <p:txBody>
          <a:bodyPr rtlCol="0"/>
          <a:lstStyle/>
          <a:p>
            <a:r>
              <a:rPr lang="fr-FR" b="0" dirty="0"/>
              <a:t>Le front-end : travailler sur ce qui est visible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9388" y="1154831"/>
            <a:ext cx="7900525" cy="1115545"/>
          </a:xfrm>
        </p:spPr>
        <p:txBody>
          <a:bodyPr rtlCol="0"/>
          <a:lstStyle/>
          <a:p>
            <a:pPr marL="285750" indent="-285750" algn="l" rtl="0">
              <a:buFontTx/>
              <a:buChar char="-"/>
            </a:pPr>
            <a:r>
              <a:rPr lang="fr-FR" dirty="0" smtClean="0"/>
              <a:t>Qu’est ce que le Front-End ? </a:t>
            </a:r>
          </a:p>
          <a:p>
            <a:pPr marL="742950" lvl="1" indent="-285750">
              <a:buFontTx/>
              <a:buChar char="-"/>
            </a:pPr>
            <a:r>
              <a:rPr lang="fr-FR" sz="1500" dirty="0" smtClean="0">
                <a:solidFill>
                  <a:schemeClr val="bg1"/>
                </a:solidFill>
              </a:rPr>
              <a:t>HTML, CSS, JavaScript</a:t>
            </a:r>
          </a:p>
          <a:p>
            <a:pPr marL="285750" indent="-285750" algn="l" rtl="0">
              <a:buFontTx/>
              <a:buChar char="-"/>
            </a:pPr>
            <a:r>
              <a:rPr lang="fr-FR" dirty="0" smtClean="0"/>
              <a:t>Les outils </a:t>
            </a:r>
          </a:p>
          <a:p>
            <a:pPr marL="285750" indent="-285750" algn="l" rtl="0">
              <a:buFontTx/>
              <a:buChar char="-"/>
            </a:pPr>
            <a:endParaRPr lang="fr-FR" dirty="0" smtClean="0"/>
          </a:p>
          <a:p>
            <a:pPr marL="285750" indent="-285750" rtl="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2</a:t>
            </a:fld>
            <a:endParaRPr lang="fr-FR" dirty="0"/>
          </a:p>
        </p:txBody>
      </p:sp>
      <p:pic>
        <p:nvPicPr>
          <p:cNvPr id="8" name="Espace réservé pour une image 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0" r="2886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232756" y="5702531"/>
            <a:ext cx="1770611" cy="1072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4914188" cy="4351338"/>
          </a:xfrm>
        </p:spPr>
        <p:txBody>
          <a:bodyPr rtlCol="0"/>
          <a:lstStyle/>
          <a:p>
            <a:pPr marL="0" indent="0">
              <a:buNone/>
            </a:pPr>
            <a:r>
              <a:rPr lang="fr-FR" sz="1800" dirty="0" smtClean="0"/>
              <a:t/>
            </a:r>
            <a:br>
              <a:rPr lang="fr-FR" sz="1800" dirty="0" smtClean="0"/>
            </a:br>
            <a:r>
              <a:rPr lang="fr-FR" sz="1800" dirty="0" smtClean="0"/>
              <a:t/>
            </a:r>
            <a:br>
              <a:rPr lang="fr-FR" sz="1800" dirty="0" smtClean="0"/>
            </a:br>
            <a:r>
              <a:rPr lang="fr-FR" sz="1800" dirty="0"/>
              <a:t>Le développement </a:t>
            </a:r>
            <a:r>
              <a:rPr lang="fr-FR" sz="1800" i="1" dirty="0" smtClean="0"/>
              <a:t>front-end</a:t>
            </a:r>
            <a:r>
              <a:rPr lang="fr-FR" sz="1800" dirty="0"/>
              <a:t> </a:t>
            </a:r>
            <a:r>
              <a:rPr lang="fr-FR" sz="1800" dirty="0" smtClean="0"/>
              <a:t>correspond </a:t>
            </a:r>
            <a:r>
              <a:rPr lang="fr-FR" sz="1800" dirty="0"/>
              <a:t>aux productions </a:t>
            </a:r>
            <a:r>
              <a:rPr lang="fr-FR" sz="1800" dirty="0">
                <a:hlinkClick r:id="rId3" tooltip="HTML"/>
              </a:rPr>
              <a:t>HTML</a:t>
            </a:r>
            <a:r>
              <a:rPr lang="fr-FR" sz="1800" dirty="0"/>
              <a:t>, </a:t>
            </a:r>
            <a:r>
              <a:rPr lang="fr-FR" sz="1800" dirty="0">
                <a:hlinkClick r:id="rId4" tooltip="Feuilles de style en cascade"/>
              </a:rPr>
              <a:t>CSS</a:t>
            </a:r>
            <a:r>
              <a:rPr lang="fr-FR" sz="1800" dirty="0"/>
              <a:t> et </a:t>
            </a:r>
            <a:r>
              <a:rPr lang="fr-FR" sz="1800" dirty="0">
                <a:hlinkClick r:id="rId5" tooltip="JavaScript"/>
              </a:rPr>
              <a:t>JavaScript</a:t>
            </a:r>
            <a:r>
              <a:rPr lang="fr-FR" sz="1800" dirty="0"/>
              <a:t> d’une page internet ou d’une application qu’un utilisateur peut voir et </a:t>
            </a:r>
            <a:r>
              <a:rPr lang="fr-FR" sz="1800" u="sng" dirty="0"/>
              <a:t>avec lesquelles il peut interagir directement</a:t>
            </a:r>
            <a:r>
              <a:rPr lang="fr-FR" sz="1800" dirty="0" smtClean="0"/>
              <a:t>. (</a:t>
            </a:r>
            <a:r>
              <a:rPr lang="fr-FR" sz="1800" dirty="0"/>
              <a:t>Interface utilisateur </a:t>
            </a:r>
            <a:r>
              <a:rPr lang="fr-FR" sz="1800" dirty="0" smtClean="0"/>
              <a:t>)</a:t>
            </a:r>
            <a:endParaRPr lang="fr-FR" sz="1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3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z="2500" dirty="0" smtClean="0"/>
              <a:t>Qu’est ce que le Front-end ?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348" y="4278075"/>
            <a:ext cx="2314898" cy="172426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78" y="4156364"/>
            <a:ext cx="1754709" cy="185550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5088" y="4278075"/>
            <a:ext cx="1883407" cy="1733792"/>
          </a:xfrm>
          <a:prstGeom prst="rect">
            <a:avLst/>
          </a:prstGeom>
        </p:spPr>
      </p:pic>
      <p:pic>
        <p:nvPicPr>
          <p:cNvPr id="10" name="Espace réservé pour une image  9"/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1" r="19651"/>
          <a:stretch>
            <a:fillRect/>
          </a:stretch>
        </p:blipFill>
        <p:spPr/>
      </p:pic>
      <p:sp>
        <p:nvSpPr>
          <p:cNvPr id="11" name="Rectangle 10"/>
          <p:cNvSpPr/>
          <p:nvPr/>
        </p:nvSpPr>
        <p:spPr>
          <a:xfrm>
            <a:off x="333778" y="6118167"/>
            <a:ext cx="1453458" cy="665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4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390699" y="6035040"/>
            <a:ext cx="1280160" cy="689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49" y="2726575"/>
            <a:ext cx="6137069" cy="391653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95" y="2726575"/>
            <a:ext cx="5714554" cy="391653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5578" y="418172"/>
            <a:ext cx="7046422" cy="2308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458368" y="288278"/>
            <a:ext cx="2685011" cy="947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500" dirty="0" smtClean="0"/>
              <a:t>HTML</a:t>
            </a:r>
            <a:endParaRPr lang="fr-FR" sz="3500" dirty="0"/>
          </a:p>
        </p:txBody>
      </p:sp>
      <p:sp>
        <p:nvSpPr>
          <p:cNvPr id="15" name="Rectangle 14"/>
          <p:cNvSpPr/>
          <p:nvPr/>
        </p:nvSpPr>
        <p:spPr>
          <a:xfrm>
            <a:off x="12047418" y="2726575"/>
            <a:ext cx="144582" cy="3450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515938" y="1572373"/>
            <a:ext cx="11531480" cy="1071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HyperText </a:t>
            </a:r>
            <a:r>
              <a:rPr lang="fr-FR" dirty="0" err="1"/>
              <a:t>Markup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, généralement abrégé </a:t>
            </a:r>
            <a:r>
              <a:rPr lang="fr-FR" dirty="0" smtClean="0"/>
              <a:t>HTML, dont la dernière version est </a:t>
            </a:r>
            <a:r>
              <a:rPr lang="fr-FR" dirty="0"/>
              <a:t>HTML5, est le langage de balisage </a:t>
            </a:r>
            <a:r>
              <a:rPr lang="fr-FR" dirty="0" smtClean="0"/>
              <a:t>de base conçu </a:t>
            </a:r>
            <a:r>
              <a:rPr lang="fr-FR" dirty="0"/>
              <a:t>pour représenter les pages web</a:t>
            </a:r>
            <a:r>
              <a:rPr lang="fr-FR" dirty="0" smtClean="0"/>
              <a:t>.</a:t>
            </a:r>
          </a:p>
          <a:p>
            <a:pPr algn="ctr"/>
            <a:r>
              <a:rPr lang="fr-FR" dirty="0" smtClean="0"/>
              <a:t> </a:t>
            </a:r>
            <a:r>
              <a:rPr lang="fr-FR" dirty="0"/>
              <a:t>Ce langage permet : d’écrire de l’hypertexte, d’où son nom, de structurer </a:t>
            </a:r>
            <a:r>
              <a:rPr lang="fr-FR" dirty="0" smtClean="0"/>
              <a:t>la </a:t>
            </a:r>
            <a:r>
              <a:rPr lang="fr-FR" dirty="0"/>
              <a:t>page, de mettre en forme le contenu</a:t>
            </a:r>
            <a:endParaRPr lang="fr-FR" sz="1400" dirty="0"/>
          </a:p>
          <a:p>
            <a:pPr algn="ctr"/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560" y="247519"/>
            <a:ext cx="997528" cy="98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5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390699" y="6035040"/>
            <a:ext cx="1280160" cy="689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5578" y="418172"/>
            <a:ext cx="7046422" cy="2308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161359" y="215720"/>
            <a:ext cx="2685011" cy="947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500" dirty="0" smtClean="0"/>
              <a:t>CSS</a:t>
            </a:r>
            <a:endParaRPr lang="fr-FR" sz="3500" dirty="0"/>
          </a:p>
        </p:txBody>
      </p:sp>
      <p:sp>
        <p:nvSpPr>
          <p:cNvPr id="15" name="Rectangle 14"/>
          <p:cNvSpPr/>
          <p:nvPr/>
        </p:nvSpPr>
        <p:spPr>
          <a:xfrm>
            <a:off x="12047418" y="2726575"/>
            <a:ext cx="144582" cy="3450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515938" y="1572373"/>
            <a:ext cx="11531480" cy="1071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CSS (</a:t>
            </a:r>
            <a:r>
              <a:rPr lang="fr-FR" i="1" dirty="0" err="1" smtClean="0">
                <a:solidFill>
                  <a:schemeClr val="bg1"/>
                </a:solidFill>
              </a:rPr>
              <a:t>Cascading</a:t>
            </a:r>
            <a:r>
              <a:rPr lang="fr-FR" i="1" dirty="0" smtClean="0">
                <a:solidFill>
                  <a:schemeClr val="bg1"/>
                </a:solidFill>
              </a:rPr>
              <a:t> </a:t>
            </a:r>
            <a:r>
              <a:rPr lang="fr-FR" i="1" dirty="0">
                <a:solidFill>
                  <a:schemeClr val="bg1"/>
                </a:solidFill>
              </a:rPr>
              <a:t>Style </a:t>
            </a:r>
            <a:r>
              <a:rPr lang="fr-FR" i="1" dirty="0" err="1">
                <a:solidFill>
                  <a:schemeClr val="bg1"/>
                </a:solidFill>
              </a:rPr>
              <a:t>Sheets</a:t>
            </a:r>
            <a:r>
              <a:rPr lang="fr-FR" dirty="0">
                <a:solidFill>
                  <a:schemeClr val="bg1"/>
                </a:solidFill>
              </a:rPr>
              <a:t>) permet de créer des pages web à l'apparence </a:t>
            </a:r>
            <a:r>
              <a:rPr lang="fr-FR" dirty="0" smtClean="0">
                <a:solidFill>
                  <a:schemeClr val="bg1"/>
                </a:solidFill>
              </a:rPr>
              <a:t>soignée, c’est un langage de mise en forme du code HTML. CSS </a:t>
            </a:r>
            <a:r>
              <a:rPr lang="fr-FR" dirty="0">
                <a:solidFill>
                  <a:schemeClr val="bg1"/>
                </a:solidFill>
              </a:rPr>
              <a:t>peut être utilisé pour une mise en forme élémentaire des documents </a:t>
            </a:r>
            <a:r>
              <a:rPr lang="fr-FR" dirty="0" smtClean="0">
                <a:solidFill>
                  <a:schemeClr val="bg1"/>
                </a:solidFill>
              </a:rPr>
              <a:t>par </a:t>
            </a:r>
            <a:r>
              <a:rPr lang="fr-FR" dirty="0">
                <a:solidFill>
                  <a:schemeClr val="bg1"/>
                </a:solidFill>
              </a:rPr>
              <a:t>exemple, changer la </a:t>
            </a:r>
            <a:r>
              <a:rPr lang="fr-FR" dirty="0" smtClean="0">
                <a:solidFill>
                  <a:schemeClr val="bg1"/>
                </a:solidFill>
              </a:rPr>
              <a:t>couleur</a:t>
            </a:r>
            <a:r>
              <a:rPr lang="fr-FR" dirty="0">
                <a:solidFill>
                  <a:schemeClr val="bg1"/>
                </a:solidFill>
              </a:rPr>
              <a:t> et la </a:t>
            </a:r>
            <a:r>
              <a:rPr lang="fr-FR" dirty="0" smtClean="0">
                <a:solidFill>
                  <a:schemeClr val="bg1"/>
                </a:solidFill>
              </a:rPr>
              <a:t>taille</a:t>
            </a:r>
            <a:r>
              <a:rPr lang="fr-FR" dirty="0">
                <a:solidFill>
                  <a:schemeClr val="bg1"/>
                </a:solidFill>
              </a:rPr>
              <a:t> des titres et des liens.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31529"/>
            <a:ext cx="11602422" cy="4293467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162" y="195144"/>
            <a:ext cx="1341617" cy="94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7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6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390699" y="6035040"/>
            <a:ext cx="1280160" cy="689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5578" y="476361"/>
            <a:ext cx="7046422" cy="2308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161359" y="215720"/>
            <a:ext cx="2685011" cy="947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500" dirty="0" smtClean="0"/>
              <a:t>JavaScript</a:t>
            </a:r>
            <a:endParaRPr lang="fr-FR" sz="3500" dirty="0"/>
          </a:p>
        </p:txBody>
      </p:sp>
      <p:sp>
        <p:nvSpPr>
          <p:cNvPr id="15" name="Rectangle 14"/>
          <p:cNvSpPr/>
          <p:nvPr/>
        </p:nvSpPr>
        <p:spPr>
          <a:xfrm>
            <a:off x="12047418" y="2726575"/>
            <a:ext cx="144582" cy="3450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515938" y="1424012"/>
            <a:ext cx="11531480" cy="121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JavaScript est un langage de programmation </a:t>
            </a:r>
            <a:r>
              <a:rPr lang="fr-FR" dirty="0" smtClean="0"/>
              <a:t>principalement </a:t>
            </a:r>
            <a:r>
              <a:rPr lang="fr-FR" dirty="0"/>
              <a:t>employé dans les pages web interactives et à ce titre est une partie essentielle des applications web. Avec les langages HTML et CSS, JavaScript est au cœur des langages utilisés par les développeurs web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387" y="215720"/>
            <a:ext cx="1135260" cy="94765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7" y="2784764"/>
            <a:ext cx="4987087" cy="34385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59388" y="2784764"/>
            <a:ext cx="6860321" cy="394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896" y="2784763"/>
            <a:ext cx="52578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6" y="182563"/>
            <a:ext cx="11862262" cy="940181"/>
          </a:xfrm>
        </p:spPr>
        <p:txBody>
          <a:bodyPr rtlCol="0"/>
          <a:lstStyle/>
          <a:p>
            <a:r>
              <a:rPr lang="fr-FR" b="0" dirty="0"/>
              <a:t>Le back-end : la partie immergée de l’iceberg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9388" y="1154831"/>
            <a:ext cx="7900525" cy="1115545"/>
          </a:xfrm>
        </p:spPr>
        <p:txBody>
          <a:bodyPr rtlCol="0"/>
          <a:lstStyle/>
          <a:p>
            <a:pPr marL="285750" indent="-285750" algn="l" rtl="0">
              <a:buFontTx/>
              <a:buChar char="-"/>
            </a:pPr>
            <a:r>
              <a:rPr lang="fr-FR" dirty="0" smtClean="0"/>
              <a:t>Qu’est ce que le Back-End ? </a:t>
            </a:r>
          </a:p>
          <a:p>
            <a:pPr marL="285750" indent="-285750" algn="l" rtl="0">
              <a:buFontTx/>
              <a:buChar char="-"/>
            </a:pPr>
            <a:r>
              <a:rPr lang="fr-FR" dirty="0" smtClean="0"/>
              <a:t>Langages </a:t>
            </a:r>
          </a:p>
          <a:p>
            <a:pPr marL="285750" indent="-285750" algn="l" rtl="0">
              <a:buFontTx/>
              <a:buChar char="-"/>
            </a:pPr>
            <a:endParaRPr lang="fr-FR" dirty="0" smtClean="0"/>
          </a:p>
          <a:p>
            <a:pPr marL="285750" indent="-285750" rtl="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7</a:t>
            </a:fld>
            <a:endParaRPr lang="fr-FR" dirty="0"/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3" r="11933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257695" y="5852160"/>
            <a:ext cx="1446414" cy="881149"/>
          </a:xfrm>
          <a:prstGeom prst="rect">
            <a:avLst/>
          </a:prstGeom>
          <a:ln>
            <a:solidFill>
              <a:srgbClr val="2C5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78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4914188" cy="4351338"/>
          </a:xfrm>
        </p:spPr>
        <p:txBody>
          <a:bodyPr rtlCol="0"/>
          <a:lstStyle/>
          <a:p>
            <a:pPr>
              <a:buFontTx/>
              <a:buChar char="-"/>
            </a:pPr>
            <a:r>
              <a:rPr lang="fr-FR" sz="1800" dirty="0" smtClean="0"/>
              <a:t>Le serveur d’hébergement </a:t>
            </a:r>
          </a:p>
          <a:p>
            <a:pPr lvl="1">
              <a:buFontTx/>
              <a:buChar char="-"/>
            </a:pPr>
            <a:r>
              <a:rPr lang="fr-FR" dirty="0"/>
              <a:t> </a:t>
            </a:r>
            <a:r>
              <a:rPr lang="fr-FR" sz="1200" dirty="0"/>
              <a:t>le développeur back-end doit mettre en place un espace de stockage, qui lui permettra de conserver tous les éléments qui composent le site web.</a:t>
            </a:r>
            <a:endParaRPr lang="fr-FR" sz="1200" dirty="0" smtClean="0"/>
          </a:p>
          <a:p>
            <a:pPr>
              <a:buFontTx/>
              <a:buChar char="-"/>
            </a:pPr>
            <a:r>
              <a:rPr lang="fr-FR" sz="1800" dirty="0" smtClean="0"/>
              <a:t>La création d’une base de données </a:t>
            </a:r>
          </a:p>
          <a:p>
            <a:pPr lvl="1">
              <a:buFontTx/>
              <a:buChar char="-"/>
            </a:pPr>
            <a:r>
              <a:rPr lang="fr-FR" sz="1200" dirty="0"/>
              <a:t>La base de donnée permettra de retrouver les informations précédemment </a:t>
            </a:r>
            <a:r>
              <a:rPr lang="fr-FR" sz="1200" dirty="0" smtClean="0"/>
              <a:t>fournies par l’utilisateur et </a:t>
            </a:r>
            <a:r>
              <a:rPr lang="fr-FR" sz="1200" dirty="0"/>
              <a:t>ainsi de valider s</a:t>
            </a:r>
            <a:r>
              <a:rPr lang="fr-FR" sz="1200" dirty="0" smtClean="0"/>
              <a:t>a connexion.</a:t>
            </a:r>
          </a:p>
          <a:p>
            <a:pPr>
              <a:buFontTx/>
              <a:buChar char="-"/>
            </a:pPr>
            <a:r>
              <a:rPr lang="fr-FR" sz="1800" dirty="0" smtClean="0"/>
              <a:t>L’application Web </a:t>
            </a:r>
          </a:p>
          <a:p>
            <a:pPr lvl="1">
              <a:buFontTx/>
              <a:buChar char="-"/>
            </a:pPr>
            <a:endParaRPr lang="fr-FR" sz="1400" dirty="0" smtClean="0"/>
          </a:p>
          <a:p>
            <a:pPr lvl="1">
              <a:buFontTx/>
              <a:buChar char="-"/>
            </a:pPr>
            <a:endParaRPr lang="fr-FR" sz="1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8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z="2500" dirty="0" smtClean="0"/>
              <a:t>Les 3 aspects principaux du Back-end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216131" y="6176963"/>
            <a:ext cx="1645920" cy="681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99" y="4278075"/>
            <a:ext cx="1857634" cy="174331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094" y="4278075"/>
            <a:ext cx="1222768" cy="173379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905" y="4278075"/>
            <a:ext cx="2410161" cy="174331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48" y="499595"/>
            <a:ext cx="6763694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0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9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390699" y="6035040"/>
            <a:ext cx="1280160" cy="689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5578" y="476361"/>
            <a:ext cx="7046422" cy="2308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4056611" y="174156"/>
            <a:ext cx="3366653" cy="947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500" dirty="0" smtClean="0"/>
              <a:t>Langages de base</a:t>
            </a:r>
            <a:endParaRPr lang="fr-FR" sz="3500" dirty="0"/>
          </a:p>
        </p:txBody>
      </p:sp>
      <p:sp>
        <p:nvSpPr>
          <p:cNvPr id="15" name="Rectangle 14"/>
          <p:cNvSpPr/>
          <p:nvPr/>
        </p:nvSpPr>
        <p:spPr>
          <a:xfrm>
            <a:off x="12047418" y="2726575"/>
            <a:ext cx="144582" cy="3450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515938" y="1424012"/>
            <a:ext cx="11531480" cy="1220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smtClean="0"/>
          </a:p>
          <a:p>
            <a:pPr algn="ctr"/>
            <a:r>
              <a:rPr lang="fr-FR" dirty="0" smtClean="0"/>
              <a:t> </a:t>
            </a:r>
            <a:r>
              <a:rPr lang="fr-FR" dirty="0"/>
              <a:t>Le développeur back-end utilise des langages de programmation comme </a:t>
            </a:r>
            <a:r>
              <a:rPr lang="fr-FR" dirty="0" smtClean="0"/>
              <a:t>PHP ou Python </a:t>
            </a:r>
            <a:r>
              <a:rPr lang="fr-FR" dirty="0"/>
              <a:t>pour mettre en place et configurer le serveur. Ces outils vont lui permettre de conserver, traiter et modifier des informations</a:t>
            </a:r>
            <a:r>
              <a:rPr lang="fr-FR" dirty="0" smtClean="0"/>
              <a:t>.</a:t>
            </a:r>
            <a:br>
              <a:rPr lang="fr-FR" dirty="0" smtClean="0"/>
            </a:b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59388" y="2784764"/>
            <a:ext cx="6860321" cy="3940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662" y="3045803"/>
            <a:ext cx="5112181" cy="333421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453" y="4451769"/>
            <a:ext cx="1837882" cy="96662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38" y="3045803"/>
            <a:ext cx="5028216" cy="333421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6611" y="4451769"/>
            <a:ext cx="1404964" cy="96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4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19797F-2510-4681-A59B-FCD8F3733FE0}">
  <ds:schemaRefs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0</TotalTime>
  <Words>401</Words>
  <Application>Microsoft Office PowerPoint</Application>
  <PresentationFormat>Grand écran</PresentationFormat>
  <Paragraphs>64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Corbel</vt:lpstr>
      <vt:lpstr>Thème Office</vt:lpstr>
      <vt:lpstr>Développement Front-End back-end</vt:lpstr>
      <vt:lpstr>Le front-end : travailler sur ce qui est visible</vt:lpstr>
      <vt:lpstr>Qu’est ce que le Front-end ? </vt:lpstr>
      <vt:lpstr>Présentation PowerPoint</vt:lpstr>
      <vt:lpstr>Présentation PowerPoint</vt:lpstr>
      <vt:lpstr>Présentation PowerPoint</vt:lpstr>
      <vt:lpstr>Le back-end : la partie immergée de l’iceberg</vt:lpstr>
      <vt:lpstr>Les 3 aspects principaux du Back-end </vt:lpstr>
      <vt:lpstr>Présentation PowerPoint</vt:lpstr>
      <vt:lpstr>Présentation PowerPoint</vt:lpstr>
      <vt:lpstr>Comparaison </vt:lpstr>
      <vt:lpstr>équipe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2022-03-08T07:27:53Z</dcterms:created>
  <dcterms:modified xsi:type="dcterms:W3CDTF">2022-03-09T07:24:10Z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